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</p:sldIdLst>
  <p:sldSz cx="12192000" cy="6858000"/>
  <p:notesSz cx="6865938" cy="95408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B63306-507C-BA4D-A0DF-EFF4F1150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1FDA19A-27FE-B78B-90ED-ED7669CEC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231555-DD40-4F5A-C27A-D1BA72DB7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209442-56B2-5FF4-7451-CA4E46861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5229A8-05F1-D2AA-B058-0FBB8094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4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7D7B07-AB66-A7F0-BA87-D7356EC9E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0F54905-277A-9F2F-AEB8-FB6453C9C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0E0C1F-C501-8186-3797-7C0994CD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AC3B34-54F4-5AA1-DEF9-EB5F5E5E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58F010-9141-15CE-A69F-F01364FA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625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9675FE7-CCBA-236A-DABC-60C924628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AC3899-7DD4-D060-9460-3EFBC1926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A07AA8-472E-F74B-136F-F18182F9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CA15C6-61A5-221B-D914-A5029A457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FA8CC5-7753-4CCB-B0DD-16577EF3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65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0A9D98-8830-E96F-E1C0-86669E29E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3B9C07-9304-7165-5369-890B5B88E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2A7C7C-816E-0CB0-5EE8-327E6A514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42F52E-BAAC-922F-EE75-D0C8C41A7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19469B-E0C2-8AF5-4FAA-1869041E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46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CE25CF-2FB3-90E0-7984-F48C6DD4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69BB90-33AB-7398-0BD4-15C9AFD0A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D5E2F1-05C4-717D-6D54-05881CD3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E6835B-B1EF-70F2-6CC3-574BCBDE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64CAA2-6292-A0DD-7373-C08D481A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36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CFD636-C77A-E867-A559-5228EF317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6E4077-8E36-D75F-23E8-7A421786A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1A2436-1C3C-4B35-CA78-DB365C33DD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FA5BFDE-63FF-1956-D4B2-EF76BBDD5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D0B4C4-D0D1-9A64-AFF5-219C1EDFB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23417B-F307-02C2-EE8D-CC86129B5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3167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3EAD4-50F8-495F-2EEE-86E74BFE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322953B-CA0C-2DD7-CDCD-1C6B84FC4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C38A97-AA50-421D-E9DF-AA833AAB5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FF3514-6542-1BE6-0783-9513787E5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683D24A-EE56-FF02-47B9-616BE5AD1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2E3CC8F-B618-0844-CDAD-B7D933BA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D681F7B-090D-DA26-44D1-9C9D24AF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8392091-B566-BD8B-7966-A2CFFD7F7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189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74FA8E-2F5D-B568-29DA-B1DDF25A5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FADD03-7CC7-4DDF-A9AF-FAE19B6AE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C6FB86-0F45-504C-8F06-D472EE5D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65A397-F2CD-055D-C6E1-047A256FB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56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EFF5F2-C0BF-4E4A-8BDC-D7E4E4E56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EDA4B8B-336D-1428-7068-86AF7AB8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9D715E-7C86-D499-B47D-1C45EFA0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03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6DCB06-4E58-5C76-07B0-AF0967DD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32E84-190D-F870-4D9A-C6EB665EC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CD7819-E1BD-69DF-2E73-4B33C88EF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EA5ADB-8831-AE92-801A-DBE6FFEBF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4078E9-905C-4E63-DE41-8C950BA0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DEBE44-7BDA-E7FC-A88D-39C9A792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467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2B441-6C57-3100-4FD5-D9457552E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BA4FB3B-9A9C-6349-AD6A-14E8AC384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B14A48-A499-FA43-588A-3D4CB671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369D8A-ABAB-C5F2-E614-DF3A4C375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F1F07F-102D-C2FB-C1C0-B6906C96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DA026A-43CD-1E82-F59F-C1B30EE8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26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4B627E6-6749-4C19-8B39-7181BA9C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DA3E43-7187-9CF5-17CF-F4033B45A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2EBCB7-365C-0590-B50F-195ADE1D9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48B2B-D7AE-4FE1-9CCA-2CE111058442}" type="datetimeFigureOut">
              <a:rPr lang="it-IT" smtClean="0"/>
              <a:t>19/11/2023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F006A6-24C1-8FA4-176A-B18357C152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348099-0E7E-39E5-E7A5-9E965FAA84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221BF-5598-40B1-9DCF-AEACEE68B8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06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0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AAECC5-2385-F617-9E82-87FB6D5B5826}"/>
              </a:ext>
            </a:extLst>
          </p:cNvPr>
          <p:cNvSpPr txBox="1"/>
          <p:nvPr/>
        </p:nvSpPr>
        <p:spPr>
          <a:xfrm>
            <a:off x="4441713" y="3037696"/>
            <a:ext cx="237147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dirty="0"/>
              <a:t>LA MATERIA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2D3AAB90-3D4F-5801-C48F-001CE1CA158C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1968790" y="3317303"/>
            <a:ext cx="2472923" cy="127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D1AD10-3FC3-47FF-AEBB-8F203A5D164B}"/>
              </a:ext>
            </a:extLst>
          </p:cNvPr>
          <p:cNvSpPr txBox="1"/>
          <p:nvPr/>
        </p:nvSpPr>
        <p:spPr>
          <a:xfrm>
            <a:off x="2208314" y="2985545"/>
            <a:ext cx="203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ciò che possiamo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B4FE4E55-E150-9484-09A4-E00F0FAFD9B1}"/>
              </a:ext>
            </a:extLst>
          </p:cNvPr>
          <p:cNvGraphicFramePr>
            <a:graphicFrameLocks noGrp="1"/>
          </p:cNvGraphicFramePr>
          <p:nvPr/>
        </p:nvGraphicFramePr>
        <p:xfrm>
          <a:off x="444046" y="362532"/>
          <a:ext cx="1566403" cy="4139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403">
                  <a:extLst>
                    <a:ext uri="{9D8B030D-6E8A-4147-A177-3AD203B41FA5}">
                      <a16:colId xmlns:a16="http://schemas.microsoft.com/office/drawing/2014/main" val="2342212555"/>
                    </a:ext>
                  </a:extLst>
                </a:gridCol>
              </a:tblGrid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0487"/>
                  </a:ext>
                </a:extLst>
              </a:tr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71565"/>
                  </a:ext>
                </a:extLst>
              </a:tr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32849"/>
                  </a:ext>
                </a:extLst>
              </a:tr>
            </a:tbl>
          </a:graphicData>
        </a:graphic>
      </p:graphicFrame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49B70121-90F6-B24B-4BE3-4397B1B60D7D}"/>
              </a:ext>
            </a:extLst>
          </p:cNvPr>
          <p:cNvCxnSpPr>
            <a:cxnSpLocks/>
          </p:cNvCxnSpPr>
          <p:nvPr/>
        </p:nvCxnSpPr>
        <p:spPr>
          <a:xfrm flipV="1">
            <a:off x="4950190" y="1558511"/>
            <a:ext cx="0" cy="14593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603A396-E7C4-22D1-7C76-A8477BA2409B}"/>
              </a:ext>
            </a:extLst>
          </p:cNvPr>
          <p:cNvSpPr txBox="1"/>
          <p:nvPr/>
        </p:nvSpPr>
        <p:spPr>
          <a:xfrm>
            <a:off x="4920403" y="1866979"/>
            <a:ext cx="1950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essere </a:t>
            </a:r>
          </a:p>
          <a:p>
            <a:r>
              <a:rPr lang="it-IT" dirty="0"/>
              <a:t>misurata perché</a:t>
            </a:r>
          </a:p>
        </p:txBody>
      </p:sp>
      <p:graphicFrame>
        <p:nvGraphicFramePr>
          <p:cNvPr id="24" name="Tabella 23">
            <a:extLst>
              <a:ext uri="{FF2B5EF4-FFF2-40B4-BE49-F238E27FC236}">
                <a16:creationId xmlns:a16="http://schemas.microsoft.com/office/drawing/2014/main" id="{37CC559C-5118-0EDB-A41D-38201DFFF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322550"/>
              </p:ext>
            </p:extLst>
          </p:nvPr>
        </p:nvGraphicFramePr>
        <p:xfrm>
          <a:off x="2552024" y="369791"/>
          <a:ext cx="557037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790">
                  <a:extLst>
                    <a:ext uri="{9D8B030D-6E8A-4147-A177-3AD203B41FA5}">
                      <a16:colId xmlns:a16="http://schemas.microsoft.com/office/drawing/2014/main" val="3474074582"/>
                    </a:ext>
                  </a:extLst>
                </a:gridCol>
                <a:gridCol w="1856790">
                  <a:extLst>
                    <a:ext uri="{9D8B030D-6E8A-4147-A177-3AD203B41FA5}">
                      <a16:colId xmlns:a16="http://schemas.microsoft.com/office/drawing/2014/main" val="1021933459"/>
                    </a:ext>
                  </a:extLst>
                </a:gridCol>
                <a:gridCol w="1856790">
                  <a:extLst>
                    <a:ext uri="{9D8B030D-6E8A-4147-A177-3AD203B41FA5}">
                      <a16:colId xmlns:a16="http://schemas.microsoft.com/office/drawing/2014/main" val="2288928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71090"/>
                  </a:ext>
                </a:extLst>
              </a:tr>
            </a:tbl>
          </a:graphicData>
        </a:graphic>
      </p:graphicFrame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C8C62E63-E391-AFA0-D92E-49369BDE69D5}"/>
              </a:ext>
            </a:extLst>
          </p:cNvPr>
          <p:cNvCxnSpPr>
            <a:cxnSpLocks/>
          </p:cNvCxnSpPr>
          <p:nvPr/>
        </p:nvCxnSpPr>
        <p:spPr>
          <a:xfrm flipV="1">
            <a:off x="6813189" y="1335480"/>
            <a:ext cx="1804362" cy="16823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438B44A-72E0-CAC8-970B-D8EDCD701D33}"/>
              </a:ext>
            </a:extLst>
          </p:cNvPr>
          <p:cNvSpPr txBox="1"/>
          <p:nvPr/>
        </p:nvSpPr>
        <p:spPr>
          <a:xfrm>
            <a:off x="5144719" y="3954445"/>
            <a:ext cx="1828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essere</a:t>
            </a: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37273B46-36F9-7033-E4D0-7ECD2C875C60}"/>
              </a:ext>
            </a:extLst>
          </p:cNvPr>
          <p:cNvCxnSpPr>
            <a:cxnSpLocks/>
          </p:cNvCxnSpPr>
          <p:nvPr/>
        </p:nvCxnSpPr>
        <p:spPr>
          <a:xfrm>
            <a:off x="5133665" y="3653321"/>
            <a:ext cx="0" cy="10707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ella 63">
            <a:extLst>
              <a:ext uri="{FF2B5EF4-FFF2-40B4-BE49-F238E27FC236}">
                <a16:creationId xmlns:a16="http://schemas.microsoft.com/office/drawing/2014/main" id="{2CC4A048-A036-2BC5-BEE6-D81F26067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881117"/>
              </p:ext>
            </p:extLst>
          </p:nvPr>
        </p:nvGraphicFramePr>
        <p:xfrm>
          <a:off x="2552024" y="4755929"/>
          <a:ext cx="5985486" cy="196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743">
                  <a:extLst>
                    <a:ext uri="{9D8B030D-6E8A-4147-A177-3AD203B41FA5}">
                      <a16:colId xmlns:a16="http://schemas.microsoft.com/office/drawing/2014/main" val="435290621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1807430098"/>
                    </a:ext>
                  </a:extLst>
                </a:gridCol>
              </a:tblGrid>
              <a:tr h="1962112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72444"/>
                  </a:ext>
                </a:extLst>
              </a:tr>
            </a:tbl>
          </a:graphicData>
        </a:graphic>
      </p:graphicFrame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3BB9F4B-98C7-BE1C-7649-F1D79D16F80E}"/>
              </a:ext>
            </a:extLst>
          </p:cNvPr>
          <p:cNvSpPr txBox="1"/>
          <p:nvPr/>
        </p:nvSpPr>
        <p:spPr>
          <a:xfrm rot="18922448">
            <a:off x="6846200" y="1918361"/>
            <a:ext cx="151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formata da</a:t>
            </a:r>
          </a:p>
        </p:txBody>
      </p:sp>
      <p:graphicFrame>
        <p:nvGraphicFramePr>
          <p:cNvPr id="70" name="Tabella 69">
            <a:extLst>
              <a:ext uri="{FF2B5EF4-FFF2-40B4-BE49-F238E27FC236}">
                <a16:creationId xmlns:a16="http://schemas.microsoft.com/office/drawing/2014/main" id="{30BE7CB9-288B-993A-0149-6D4C26311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317562"/>
              </p:ext>
            </p:extLst>
          </p:nvPr>
        </p:nvGraphicFramePr>
        <p:xfrm>
          <a:off x="8675344" y="362532"/>
          <a:ext cx="1140676" cy="235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0676">
                  <a:extLst>
                    <a:ext uri="{9D8B030D-6E8A-4147-A177-3AD203B41FA5}">
                      <a16:colId xmlns:a16="http://schemas.microsoft.com/office/drawing/2014/main" val="2958821801"/>
                    </a:ext>
                  </a:extLst>
                </a:gridCol>
              </a:tblGrid>
              <a:tr h="2352837">
                <a:tc>
                  <a:txBody>
                    <a:bodyPr/>
                    <a:lstStyle/>
                    <a:p>
                      <a:pPr algn="l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87855"/>
                  </a:ext>
                </a:extLst>
              </a:tr>
            </a:tbl>
          </a:graphicData>
        </a:graphic>
      </p:graphicFrame>
      <p:graphicFrame>
        <p:nvGraphicFramePr>
          <p:cNvPr id="72" name="Tabella 71">
            <a:extLst>
              <a:ext uri="{FF2B5EF4-FFF2-40B4-BE49-F238E27FC236}">
                <a16:creationId xmlns:a16="http://schemas.microsoft.com/office/drawing/2014/main" id="{6273992F-F366-0315-8816-9A5EEC130A37}"/>
              </a:ext>
            </a:extLst>
          </p:cNvPr>
          <p:cNvGraphicFramePr>
            <a:graphicFrameLocks noGrp="1"/>
          </p:cNvGraphicFramePr>
          <p:nvPr/>
        </p:nvGraphicFramePr>
        <p:xfrm>
          <a:off x="9999497" y="416846"/>
          <a:ext cx="1841955" cy="6024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955">
                  <a:extLst>
                    <a:ext uri="{9D8B030D-6E8A-4147-A177-3AD203B41FA5}">
                      <a16:colId xmlns:a16="http://schemas.microsoft.com/office/drawing/2014/main" val="2342212555"/>
                    </a:ext>
                  </a:extLst>
                </a:gridCol>
              </a:tblGrid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0487"/>
                  </a:ext>
                </a:extLst>
              </a:tr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71565"/>
                  </a:ext>
                </a:extLst>
              </a:tr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32849"/>
                  </a:ext>
                </a:extLst>
              </a:tr>
            </a:tbl>
          </a:graphicData>
        </a:graphic>
      </p:graphicFrame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21B0ABD4-0435-2CBC-C011-5B2DDE0C8DAD}"/>
              </a:ext>
            </a:extLst>
          </p:cNvPr>
          <p:cNvCxnSpPr>
            <a:cxnSpLocks/>
          </p:cNvCxnSpPr>
          <p:nvPr/>
        </p:nvCxnSpPr>
        <p:spPr>
          <a:xfrm>
            <a:off x="6813189" y="3439294"/>
            <a:ext cx="312851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BA3985BE-D064-0CB9-0A5B-BB980605BD9D}"/>
              </a:ext>
            </a:extLst>
          </p:cNvPr>
          <p:cNvSpPr txBox="1"/>
          <p:nvPr/>
        </p:nvSpPr>
        <p:spPr>
          <a:xfrm>
            <a:off x="7032624" y="3069962"/>
            <a:ext cx="2474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trovarsi allo STATO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7BDAC73-86BB-0DD6-27BF-6C8E372457D4}"/>
              </a:ext>
            </a:extLst>
          </p:cNvPr>
          <p:cNvGraphicFramePr>
            <a:graphicFrameLocks noGrp="1"/>
          </p:cNvGraphicFramePr>
          <p:nvPr/>
        </p:nvGraphicFramePr>
        <p:xfrm>
          <a:off x="444047" y="4402517"/>
          <a:ext cx="1566402" cy="209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402">
                  <a:extLst>
                    <a:ext uri="{9D8B030D-6E8A-4147-A177-3AD203B41FA5}">
                      <a16:colId xmlns:a16="http://schemas.microsoft.com/office/drawing/2014/main" val="3093909753"/>
                    </a:ext>
                  </a:extLst>
                </a:gridCol>
              </a:tblGrid>
              <a:tr h="10464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76489"/>
                  </a:ext>
                </a:extLst>
              </a:tr>
              <a:tr h="10464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89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21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29" grpId="0"/>
      <p:bldP spid="67" grpId="0"/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C9C87F6D-A6C6-E500-7CE0-F932ADB1E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7115" y="5389552"/>
            <a:ext cx="1516472" cy="1195467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63203716-E12E-7CCA-3117-31B8DC8C5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1430" y="1175927"/>
            <a:ext cx="1532283" cy="1175502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3E497000-0592-4143-4815-306A358F6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4039" y="5420414"/>
            <a:ext cx="1474787" cy="1175502"/>
          </a:xfrm>
          <a:prstGeom prst="rect">
            <a:avLst/>
          </a:prstGeom>
        </p:spPr>
      </p:pic>
      <p:graphicFrame>
        <p:nvGraphicFramePr>
          <p:cNvPr id="24" name="Tabella 23">
            <a:extLst>
              <a:ext uri="{FF2B5EF4-FFF2-40B4-BE49-F238E27FC236}">
                <a16:creationId xmlns:a16="http://schemas.microsoft.com/office/drawing/2014/main" id="{37CC559C-5118-0EDB-A41D-38201DFFF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92203"/>
              </p:ext>
            </p:extLst>
          </p:nvPr>
        </p:nvGraphicFramePr>
        <p:xfrm>
          <a:off x="5103845" y="224129"/>
          <a:ext cx="5393619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7873">
                  <a:extLst>
                    <a:ext uri="{9D8B030D-6E8A-4147-A177-3AD203B41FA5}">
                      <a16:colId xmlns:a16="http://schemas.microsoft.com/office/drawing/2014/main" val="3474074582"/>
                    </a:ext>
                  </a:extLst>
                </a:gridCol>
                <a:gridCol w="1797873">
                  <a:extLst>
                    <a:ext uri="{9D8B030D-6E8A-4147-A177-3AD203B41FA5}">
                      <a16:colId xmlns:a16="http://schemas.microsoft.com/office/drawing/2014/main" val="1021933459"/>
                    </a:ext>
                  </a:extLst>
                </a:gridCol>
                <a:gridCol w="1797873">
                  <a:extLst>
                    <a:ext uri="{9D8B030D-6E8A-4147-A177-3AD203B41FA5}">
                      <a16:colId xmlns:a16="http://schemas.microsoft.com/office/drawing/2014/main" val="2288928917"/>
                    </a:ext>
                  </a:extLst>
                </a:gridCol>
              </a:tblGrid>
              <a:tr h="786965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 HA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 PESO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HA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UNA MASSA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OCCUPA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UNO SPAZIO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71090"/>
                  </a:ext>
                </a:extLst>
              </a:tr>
            </a:tbl>
          </a:graphicData>
        </a:graphic>
      </p:graphicFrame>
      <p:graphicFrame>
        <p:nvGraphicFramePr>
          <p:cNvPr id="70" name="Tabella 69">
            <a:extLst>
              <a:ext uri="{FF2B5EF4-FFF2-40B4-BE49-F238E27FC236}">
                <a16:creationId xmlns:a16="http://schemas.microsoft.com/office/drawing/2014/main" id="{30BE7CB9-288B-993A-0149-6D4C26311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324037"/>
              </p:ext>
            </p:extLst>
          </p:nvPr>
        </p:nvGraphicFramePr>
        <p:xfrm>
          <a:off x="9366869" y="4474731"/>
          <a:ext cx="114676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767">
                  <a:extLst>
                    <a:ext uri="{9D8B030D-6E8A-4147-A177-3AD203B41FA5}">
                      <a16:colId xmlns:a16="http://schemas.microsoft.com/office/drawing/2014/main" val="2958821801"/>
                    </a:ext>
                  </a:extLst>
                </a:gridCol>
              </a:tblGrid>
              <a:tr h="1500058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87855"/>
                  </a:ext>
                </a:extLst>
              </a:tr>
            </a:tbl>
          </a:graphicData>
        </a:graphic>
      </p:graphicFrame>
      <p:pic>
        <p:nvPicPr>
          <p:cNvPr id="78" name="Immagine 77">
            <a:extLst>
              <a:ext uri="{FF2B5EF4-FFF2-40B4-BE49-F238E27FC236}">
                <a16:creationId xmlns:a16="http://schemas.microsoft.com/office/drawing/2014/main" id="{95F56DB9-80A4-9911-47CF-7DF84087F9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71306" y="2187061"/>
            <a:ext cx="1441277" cy="1924808"/>
          </a:xfrm>
          <a:prstGeom prst="rect">
            <a:avLst/>
          </a:prstGeom>
        </p:spPr>
      </p:pic>
      <p:pic>
        <p:nvPicPr>
          <p:cNvPr id="80" name="Immagine 79">
            <a:extLst>
              <a:ext uri="{FF2B5EF4-FFF2-40B4-BE49-F238E27FC236}">
                <a16:creationId xmlns:a16="http://schemas.microsoft.com/office/drawing/2014/main" id="{BBFFF04B-3F8D-8C3D-6C05-D22D06C8B0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33461" y="263058"/>
            <a:ext cx="1531590" cy="1859386"/>
          </a:xfrm>
          <a:prstGeom prst="rect">
            <a:avLst/>
          </a:prstGeom>
        </p:spPr>
      </p:pic>
      <p:pic>
        <p:nvPicPr>
          <p:cNvPr id="83" name="Immagine 82">
            <a:extLst>
              <a:ext uri="{FF2B5EF4-FFF2-40B4-BE49-F238E27FC236}">
                <a16:creationId xmlns:a16="http://schemas.microsoft.com/office/drawing/2014/main" id="{C080BD94-2E5E-BBA7-A63C-C5D21252CA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59992" y="2430318"/>
            <a:ext cx="1531590" cy="196552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76F53A21-5633-0468-C817-179C0D4C3F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48053" y="4379175"/>
            <a:ext cx="1059622" cy="75350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CDE36C-395E-43A3-74C8-A49E1A404DD1}"/>
              </a:ext>
            </a:extLst>
          </p:cNvPr>
          <p:cNvSpPr txBox="1"/>
          <p:nvPr/>
        </p:nvSpPr>
        <p:spPr>
          <a:xfrm>
            <a:off x="10904088" y="5116755"/>
            <a:ext cx="124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GUSTARE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76608F3-6B2E-50AF-4629-C929AA7FD9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083193" y="5776738"/>
            <a:ext cx="617260" cy="59394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1FAC981-5825-531D-2F63-25C315822C1F}"/>
              </a:ext>
            </a:extLst>
          </p:cNvPr>
          <p:cNvSpPr txBox="1"/>
          <p:nvPr/>
        </p:nvSpPr>
        <p:spPr>
          <a:xfrm>
            <a:off x="10821679" y="6391399"/>
            <a:ext cx="14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ANNUSARE</a:t>
            </a: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0ED3414C-5C21-8A16-F103-31FF02B0FE4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98019" y="5501205"/>
            <a:ext cx="733597" cy="616999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A79889CF-2CA3-F8E4-CEC7-54D8407EE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73271"/>
              </p:ext>
            </p:extLst>
          </p:nvPr>
        </p:nvGraphicFramePr>
        <p:xfrm>
          <a:off x="5684684" y="1373956"/>
          <a:ext cx="2962368" cy="180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368">
                  <a:extLst>
                    <a:ext uri="{9D8B030D-6E8A-4147-A177-3AD203B41FA5}">
                      <a16:colId xmlns:a16="http://schemas.microsoft.com/office/drawing/2014/main" val="1680255013"/>
                    </a:ext>
                  </a:extLst>
                </a:gridCol>
              </a:tblGrid>
              <a:tr h="1803935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chemeClr val="tx1"/>
                          </a:solidFill>
                        </a:rPr>
                        <a:t>ORGANICA</a:t>
                      </a:r>
                    </a:p>
                    <a:p>
                      <a:pPr algn="ctr"/>
                      <a:r>
                        <a:rPr lang="it-IT" sz="1800" b="0" dirty="0">
                          <a:solidFill>
                            <a:schemeClr val="tx1"/>
                          </a:solidFill>
                        </a:rPr>
                        <a:t>che compone i viventi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59251"/>
                  </a:ext>
                </a:extLst>
              </a:tr>
            </a:tbl>
          </a:graphicData>
        </a:graphic>
      </p:graphicFrame>
      <p:pic>
        <p:nvPicPr>
          <p:cNvPr id="1026" name="Picture 2" descr="Disegni di alberi | Disegni di alberi, Disegni di albero, Arte prescolare">
            <a:extLst>
              <a:ext uri="{FF2B5EF4-FFF2-40B4-BE49-F238E27FC236}">
                <a16:creationId xmlns:a16="http://schemas.microsoft.com/office/drawing/2014/main" id="{7C171505-5CC8-DDA1-291B-1CE3E2A72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055" y="2016751"/>
            <a:ext cx="1009650" cy="112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magine 21" descr="Immagine che contiene schizzo, clipart, Line art, Album da colorare&#10;&#10;Descrizione generata automaticamente">
            <a:extLst>
              <a:ext uri="{FF2B5EF4-FFF2-40B4-BE49-F238E27FC236}">
                <a16:creationId xmlns:a16="http://schemas.microsoft.com/office/drawing/2014/main" id="{EF31678F-BFD5-1C76-35ED-49B0102B74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81363" y="2055294"/>
            <a:ext cx="1051627" cy="1051627"/>
          </a:xfrm>
          <a:prstGeom prst="rect">
            <a:avLst/>
          </a:prstGeom>
        </p:spPr>
      </p:pic>
      <p:graphicFrame>
        <p:nvGraphicFramePr>
          <p:cNvPr id="17" name="Tabella 16">
            <a:extLst>
              <a:ext uri="{FF2B5EF4-FFF2-40B4-BE49-F238E27FC236}">
                <a16:creationId xmlns:a16="http://schemas.microsoft.com/office/drawing/2014/main" id="{11B78319-31CA-7437-EF90-22BF3A1C6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211788"/>
              </p:ext>
            </p:extLst>
          </p:nvPr>
        </p:nvGraphicFramePr>
        <p:xfrm>
          <a:off x="5728215" y="3408617"/>
          <a:ext cx="2962368" cy="180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2368">
                  <a:extLst>
                    <a:ext uri="{9D8B030D-6E8A-4147-A177-3AD203B41FA5}">
                      <a16:colId xmlns:a16="http://schemas.microsoft.com/office/drawing/2014/main" val="1680255013"/>
                    </a:ext>
                  </a:extLst>
                </a:gridCol>
              </a:tblGrid>
              <a:tr h="1803935"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>
                          <a:solidFill>
                            <a:schemeClr val="tx1"/>
                          </a:solidFill>
                        </a:rPr>
                        <a:t>INORGANICA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</a:rPr>
                        <a:t>che compone i NON viventi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459251"/>
                  </a:ext>
                </a:extLst>
              </a:tr>
            </a:tbl>
          </a:graphicData>
        </a:graphic>
      </p:graphicFrame>
      <p:pic>
        <p:nvPicPr>
          <p:cNvPr id="20" name="Immagine 19">
            <a:extLst>
              <a:ext uri="{FF2B5EF4-FFF2-40B4-BE49-F238E27FC236}">
                <a16:creationId xmlns:a16="http://schemas.microsoft.com/office/drawing/2014/main" id="{39A026E0-480E-DB4F-E7C8-E713D7A301B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08838" y="4003200"/>
            <a:ext cx="1498338" cy="119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997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3AAECC5-2385-F617-9E82-87FB6D5B5826}"/>
              </a:ext>
            </a:extLst>
          </p:cNvPr>
          <p:cNvSpPr txBox="1"/>
          <p:nvPr/>
        </p:nvSpPr>
        <p:spPr>
          <a:xfrm>
            <a:off x="4441713" y="3037696"/>
            <a:ext cx="2371476" cy="5847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sz="3200" dirty="0"/>
              <a:t>LA MATERIA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2D3AAB90-3D4F-5801-C48F-001CE1CA158C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1968790" y="3317303"/>
            <a:ext cx="2472923" cy="1278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ED1AD10-3FC3-47FF-AEBB-8F203A5D164B}"/>
              </a:ext>
            </a:extLst>
          </p:cNvPr>
          <p:cNvSpPr txBox="1"/>
          <p:nvPr/>
        </p:nvSpPr>
        <p:spPr>
          <a:xfrm>
            <a:off x="2208314" y="2985545"/>
            <a:ext cx="203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ciò che possiamo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B4FE4E55-E150-9484-09A4-E00F0FAFD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65701"/>
              </p:ext>
            </p:extLst>
          </p:nvPr>
        </p:nvGraphicFramePr>
        <p:xfrm>
          <a:off x="444046" y="362532"/>
          <a:ext cx="1566403" cy="4139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403">
                  <a:extLst>
                    <a:ext uri="{9D8B030D-6E8A-4147-A177-3AD203B41FA5}">
                      <a16:colId xmlns:a16="http://schemas.microsoft.com/office/drawing/2014/main" val="2342212555"/>
                    </a:ext>
                  </a:extLst>
                </a:gridCol>
              </a:tblGrid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0487"/>
                  </a:ext>
                </a:extLst>
              </a:tr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71565"/>
                  </a:ext>
                </a:extLst>
              </a:tr>
              <a:tr h="137995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32849"/>
                  </a:ext>
                </a:extLst>
              </a:tr>
            </a:tbl>
          </a:graphicData>
        </a:graphic>
      </p:graphicFrame>
      <p:pic>
        <p:nvPicPr>
          <p:cNvPr id="14" name="Immagine 13">
            <a:extLst>
              <a:ext uri="{FF2B5EF4-FFF2-40B4-BE49-F238E27FC236}">
                <a16:creationId xmlns:a16="http://schemas.microsoft.com/office/drawing/2014/main" id="{C9C87F6D-A6C6-E500-7CE0-F932ADB1E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03" y="432231"/>
            <a:ext cx="1532284" cy="1207932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63203716-E12E-7CCA-3117-31B8DC8C50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04" y="1823863"/>
            <a:ext cx="1532283" cy="1175502"/>
          </a:xfrm>
          <a:prstGeom prst="rect">
            <a:avLst/>
          </a:prstGeom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3E497000-0592-4143-4815-306A358F6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853" y="3149465"/>
            <a:ext cx="1474787" cy="1175502"/>
          </a:xfrm>
          <a:prstGeom prst="rect">
            <a:avLst/>
          </a:prstGeom>
        </p:spPr>
      </p:pic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49B70121-90F6-B24B-4BE3-4397B1B60D7D}"/>
              </a:ext>
            </a:extLst>
          </p:cNvPr>
          <p:cNvCxnSpPr>
            <a:cxnSpLocks/>
          </p:cNvCxnSpPr>
          <p:nvPr/>
        </p:nvCxnSpPr>
        <p:spPr>
          <a:xfrm flipV="1">
            <a:off x="4950190" y="1212582"/>
            <a:ext cx="0" cy="18052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603A396-E7C4-22D1-7C76-A8477BA2409B}"/>
              </a:ext>
            </a:extLst>
          </p:cNvPr>
          <p:cNvSpPr txBox="1"/>
          <p:nvPr/>
        </p:nvSpPr>
        <p:spPr>
          <a:xfrm>
            <a:off x="4908645" y="1712456"/>
            <a:ext cx="1950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essere </a:t>
            </a:r>
          </a:p>
          <a:p>
            <a:r>
              <a:rPr lang="it-IT" dirty="0"/>
              <a:t>misurata perché</a:t>
            </a:r>
          </a:p>
        </p:txBody>
      </p:sp>
      <p:graphicFrame>
        <p:nvGraphicFramePr>
          <p:cNvPr id="24" name="Tabella 23">
            <a:extLst>
              <a:ext uri="{FF2B5EF4-FFF2-40B4-BE49-F238E27FC236}">
                <a16:creationId xmlns:a16="http://schemas.microsoft.com/office/drawing/2014/main" id="{37CC559C-5118-0EDB-A41D-38201DFFF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080434"/>
              </p:ext>
            </p:extLst>
          </p:nvPr>
        </p:nvGraphicFramePr>
        <p:xfrm>
          <a:off x="2552024" y="369791"/>
          <a:ext cx="557037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790">
                  <a:extLst>
                    <a:ext uri="{9D8B030D-6E8A-4147-A177-3AD203B41FA5}">
                      <a16:colId xmlns:a16="http://schemas.microsoft.com/office/drawing/2014/main" val="3474074582"/>
                    </a:ext>
                  </a:extLst>
                </a:gridCol>
                <a:gridCol w="1856790">
                  <a:extLst>
                    <a:ext uri="{9D8B030D-6E8A-4147-A177-3AD203B41FA5}">
                      <a16:colId xmlns:a16="http://schemas.microsoft.com/office/drawing/2014/main" val="1021933459"/>
                    </a:ext>
                  </a:extLst>
                </a:gridCol>
                <a:gridCol w="1856790">
                  <a:extLst>
                    <a:ext uri="{9D8B030D-6E8A-4147-A177-3AD203B41FA5}">
                      <a16:colId xmlns:a16="http://schemas.microsoft.com/office/drawing/2014/main" val="2288928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 HA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 PESO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HA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UNA MASSA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OCCUPA </a:t>
                      </a:r>
                    </a:p>
                    <a:p>
                      <a:pPr algn="ctr"/>
                      <a:r>
                        <a:rPr lang="it-IT" sz="2400" dirty="0">
                          <a:solidFill>
                            <a:schemeClr val="tx1"/>
                          </a:solidFill>
                        </a:rPr>
                        <a:t>UNO SPAZIO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071090"/>
                  </a:ext>
                </a:extLst>
              </a:tr>
            </a:tbl>
          </a:graphicData>
        </a:graphic>
      </p:graphicFrame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C8C62E63-E391-AFA0-D92E-49369BDE69D5}"/>
              </a:ext>
            </a:extLst>
          </p:cNvPr>
          <p:cNvCxnSpPr>
            <a:cxnSpLocks/>
          </p:cNvCxnSpPr>
          <p:nvPr/>
        </p:nvCxnSpPr>
        <p:spPr>
          <a:xfrm flipV="1">
            <a:off x="6813189" y="1335480"/>
            <a:ext cx="1804362" cy="16823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438B44A-72E0-CAC8-970B-D8EDCD701D33}"/>
              </a:ext>
            </a:extLst>
          </p:cNvPr>
          <p:cNvSpPr txBox="1"/>
          <p:nvPr/>
        </p:nvSpPr>
        <p:spPr>
          <a:xfrm>
            <a:off x="5144719" y="3954445"/>
            <a:ext cx="1828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essere</a:t>
            </a:r>
          </a:p>
        </p:txBody>
      </p: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37273B46-36F9-7033-E4D0-7ECD2C875C60}"/>
              </a:ext>
            </a:extLst>
          </p:cNvPr>
          <p:cNvCxnSpPr>
            <a:cxnSpLocks/>
          </p:cNvCxnSpPr>
          <p:nvPr/>
        </p:nvCxnSpPr>
        <p:spPr>
          <a:xfrm>
            <a:off x="5133665" y="3653321"/>
            <a:ext cx="0" cy="107078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Tabella 63">
            <a:extLst>
              <a:ext uri="{FF2B5EF4-FFF2-40B4-BE49-F238E27FC236}">
                <a16:creationId xmlns:a16="http://schemas.microsoft.com/office/drawing/2014/main" id="{2CC4A048-A036-2BC5-BEE6-D81F26067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863290"/>
              </p:ext>
            </p:extLst>
          </p:nvPr>
        </p:nvGraphicFramePr>
        <p:xfrm>
          <a:off x="2552024" y="4755929"/>
          <a:ext cx="5985486" cy="196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743">
                  <a:extLst>
                    <a:ext uri="{9D8B030D-6E8A-4147-A177-3AD203B41FA5}">
                      <a16:colId xmlns:a16="http://schemas.microsoft.com/office/drawing/2014/main" val="435290621"/>
                    </a:ext>
                  </a:extLst>
                </a:gridCol>
                <a:gridCol w="2992743">
                  <a:extLst>
                    <a:ext uri="{9D8B030D-6E8A-4147-A177-3AD203B41FA5}">
                      <a16:colId xmlns:a16="http://schemas.microsoft.com/office/drawing/2014/main" val="1807430098"/>
                    </a:ext>
                  </a:extLst>
                </a:gridCol>
              </a:tblGrid>
              <a:tr h="1962112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ORGANICA</a:t>
                      </a:r>
                    </a:p>
                    <a:p>
                      <a:pPr algn="ctr"/>
                      <a:r>
                        <a:rPr lang="it-IT" sz="2000" b="0" dirty="0">
                          <a:solidFill>
                            <a:schemeClr val="tx1"/>
                          </a:solidFill>
                        </a:rPr>
                        <a:t>che compone i viventi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INORGANICA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0" dirty="0">
                          <a:solidFill>
                            <a:schemeClr val="tx1"/>
                          </a:solidFill>
                        </a:rPr>
                        <a:t>che compone i NON viventi</a:t>
                      </a:r>
                    </a:p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72444"/>
                  </a:ext>
                </a:extLst>
              </a:tr>
            </a:tbl>
          </a:graphicData>
        </a:graphic>
      </p:graphicFrame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33BB9F4B-98C7-BE1C-7649-F1D79D16F80E}"/>
              </a:ext>
            </a:extLst>
          </p:cNvPr>
          <p:cNvSpPr txBox="1"/>
          <p:nvPr/>
        </p:nvSpPr>
        <p:spPr>
          <a:xfrm rot="18922448">
            <a:off x="6846200" y="1918361"/>
            <a:ext cx="151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è formata da</a:t>
            </a:r>
          </a:p>
        </p:txBody>
      </p:sp>
      <p:graphicFrame>
        <p:nvGraphicFramePr>
          <p:cNvPr id="70" name="Tabella 69">
            <a:extLst>
              <a:ext uri="{FF2B5EF4-FFF2-40B4-BE49-F238E27FC236}">
                <a16:creationId xmlns:a16="http://schemas.microsoft.com/office/drawing/2014/main" id="{30BE7CB9-288B-993A-0149-6D4C26311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32807"/>
              </p:ext>
            </p:extLst>
          </p:nvPr>
        </p:nvGraphicFramePr>
        <p:xfrm>
          <a:off x="8669252" y="362532"/>
          <a:ext cx="1146767" cy="235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767">
                  <a:extLst>
                    <a:ext uri="{9D8B030D-6E8A-4147-A177-3AD203B41FA5}">
                      <a16:colId xmlns:a16="http://schemas.microsoft.com/office/drawing/2014/main" val="2958821801"/>
                    </a:ext>
                  </a:extLst>
                </a:gridCol>
              </a:tblGrid>
              <a:tr h="2352837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</a:t>
                      </a:r>
                    </a:p>
                    <a:p>
                      <a:pPr algn="l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87855"/>
                  </a:ext>
                </a:extLst>
              </a:tr>
            </a:tbl>
          </a:graphicData>
        </a:graphic>
      </p:graphicFrame>
      <p:graphicFrame>
        <p:nvGraphicFramePr>
          <p:cNvPr id="72" name="Tabella 71">
            <a:extLst>
              <a:ext uri="{FF2B5EF4-FFF2-40B4-BE49-F238E27FC236}">
                <a16:creationId xmlns:a16="http://schemas.microsoft.com/office/drawing/2014/main" id="{6273992F-F366-0315-8816-9A5EEC130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437640"/>
              </p:ext>
            </p:extLst>
          </p:nvPr>
        </p:nvGraphicFramePr>
        <p:xfrm>
          <a:off x="9999497" y="416846"/>
          <a:ext cx="1841955" cy="6024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955">
                  <a:extLst>
                    <a:ext uri="{9D8B030D-6E8A-4147-A177-3AD203B41FA5}">
                      <a16:colId xmlns:a16="http://schemas.microsoft.com/office/drawing/2014/main" val="2342212555"/>
                    </a:ext>
                  </a:extLst>
                </a:gridCol>
              </a:tblGrid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0487"/>
                  </a:ext>
                </a:extLst>
              </a:tr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71565"/>
                  </a:ext>
                </a:extLst>
              </a:tr>
              <a:tr h="2008103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32849"/>
                  </a:ext>
                </a:extLst>
              </a:tr>
            </a:tbl>
          </a:graphicData>
        </a:graphic>
      </p:graphicFrame>
      <p:cxnSp>
        <p:nvCxnSpPr>
          <p:cNvPr id="73" name="Connettore 2 72">
            <a:extLst>
              <a:ext uri="{FF2B5EF4-FFF2-40B4-BE49-F238E27FC236}">
                <a16:creationId xmlns:a16="http://schemas.microsoft.com/office/drawing/2014/main" id="{21B0ABD4-0435-2CBC-C011-5B2DDE0C8DAD}"/>
              </a:ext>
            </a:extLst>
          </p:cNvPr>
          <p:cNvCxnSpPr>
            <a:cxnSpLocks/>
          </p:cNvCxnSpPr>
          <p:nvPr/>
        </p:nvCxnSpPr>
        <p:spPr>
          <a:xfrm>
            <a:off x="6813189" y="3439294"/>
            <a:ext cx="3128516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Immagine 77">
            <a:extLst>
              <a:ext uri="{FF2B5EF4-FFF2-40B4-BE49-F238E27FC236}">
                <a16:creationId xmlns:a16="http://schemas.microsoft.com/office/drawing/2014/main" id="{95F56DB9-80A4-9911-47CF-7DF84087F9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9234" y="416846"/>
            <a:ext cx="1441277" cy="1924808"/>
          </a:xfrm>
          <a:prstGeom prst="rect">
            <a:avLst/>
          </a:prstGeom>
        </p:spPr>
      </p:pic>
      <p:pic>
        <p:nvPicPr>
          <p:cNvPr id="80" name="Immagine 79">
            <a:extLst>
              <a:ext uri="{FF2B5EF4-FFF2-40B4-BE49-F238E27FC236}">
                <a16:creationId xmlns:a16="http://schemas.microsoft.com/office/drawing/2014/main" id="{BBFFF04B-3F8D-8C3D-6C05-D22D06C8B0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9234" y="2484735"/>
            <a:ext cx="1531590" cy="1859386"/>
          </a:xfrm>
          <a:prstGeom prst="rect">
            <a:avLst/>
          </a:prstGeom>
        </p:spPr>
      </p:pic>
      <p:pic>
        <p:nvPicPr>
          <p:cNvPr id="83" name="Immagine 82">
            <a:extLst>
              <a:ext uri="{FF2B5EF4-FFF2-40B4-BE49-F238E27FC236}">
                <a16:creationId xmlns:a16="http://schemas.microsoft.com/office/drawing/2014/main" id="{C080BD94-2E5E-BBA7-A63C-C5D21252CA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99234" y="4464591"/>
            <a:ext cx="1531590" cy="1965524"/>
          </a:xfrm>
          <a:prstGeom prst="rect">
            <a:avLst/>
          </a:prstGeom>
        </p:spPr>
      </p:pic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BA3985BE-D064-0CB9-0A5B-BB980605BD9D}"/>
              </a:ext>
            </a:extLst>
          </p:cNvPr>
          <p:cNvSpPr txBox="1"/>
          <p:nvPr/>
        </p:nvSpPr>
        <p:spPr>
          <a:xfrm>
            <a:off x="7066722" y="3130826"/>
            <a:ext cx="2474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può trovarsi allo STATO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7BDAC73-86BB-0DD6-27BF-6C8E372457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214314"/>
              </p:ext>
            </p:extLst>
          </p:nvPr>
        </p:nvGraphicFramePr>
        <p:xfrm>
          <a:off x="444047" y="4402517"/>
          <a:ext cx="1566402" cy="209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402">
                  <a:extLst>
                    <a:ext uri="{9D8B030D-6E8A-4147-A177-3AD203B41FA5}">
                      <a16:colId xmlns:a16="http://schemas.microsoft.com/office/drawing/2014/main" val="3093909753"/>
                    </a:ext>
                  </a:extLst>
                </a:gridCol>
              </a:tblGrid>
              <a:tr h="10464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76489"/>
                  </a:ext>
                </a:extLst>
              </a:tr>
              <a:tr h="104647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589790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76F53A21-5633-0468-C817-179C0D4C3F1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0440" y="4402517"/>
            <a:ext cx="1059622" cy="75350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CDE36C-395E-43A3-74C8-A49E1A404DD1}"/>
              </a:ext>
            </a:extLst>
          </p:cNvPr>
          <p:cNvSpPr txBox="1"/>
          <p:nvPr/>
        </p:nvSpPr>
        <p:spPr>
          <a:xfrm>
            <a:off x="713842" y="5085304"/>
            <a:ext cx="124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GUSTARE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676608F3-6B2E-50AF-4629-C929AA7FD9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8417" y="5532186"/>
            <a:ext cx="617260" cy="59394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1FAC981-5825-531D-2F63-25C315822C1F}"/>
              </a:ext>
            </a:extLst>
          </p:cNvPr>
          <p:cNvSpPr txBox="1"/>
          <p:nvPr/>
        </p:nvSpPr>
        <p:spPr>
          <a:xfrm>
            <a:off x="549025" y="6164910"/>
            <a:ext cx="14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ANNUSARE</a:t>
            </a:r>
          </a:p>
        </p:txBody>
      </p:sp>
      <p:pic>
        <p:nvPicPr>
          <p:cNvPr id="1026" name="Picture 2" descr="Disegni di alberi | Disegni di alberi, Disegni di albero, Arte prescolare">
            <a:extLst>
              <a:ext uri="{FF2B5EF4-FFF2-40B4-BE49-F238E27FC236}">
                <a16:creationId xmlns:a16="http://schemas.microsoft.com/office/drawing/2014/main" id="{7C171505-5CC8-DDA1-291B-1CE3E2A72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256" y="5447353"/>
            <a:ext cx="1009650" cy="112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39A026E0-480E-DB4F-E7C8-E713D7A301B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76589" y="5467416"/>
            <a:ext cx="1498338" cy="1199864"/>
          </a:xfrm>
          <a:prstGeom prst="rect">
            <a:avLst/>
          </a:prstGeom>
        </p:spPr>
      </p:pic>
      <p:pic>
        <p:nvPicPr>
          <p:cNvPr id="22" name="Immagine 21" descr="Immagine che contiene schizzo, clipart, Line art, Album da colorare&#10;&#10;Descrizione generata automaticamente">
            <a:extLst>
              <a:ext uri="{FF2B5EF4-FFF2-40B4-BE49-F238E27FC236}">
                <a16:creationId xmlns:a16="http://schemas.microsoft.com/office/drawing/2014/main" id="{EF31678F-BFD5-1C76-35ED-49B0102B74C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58312" y="5645418"/>
            <a:ext cx="1051627" cy="1051627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0ED3414C-5C21-8A16-F103-31FF02B0FE4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64887" y="1192751"/>
            <a:ext cx="733597" cy="61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81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100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Roberta Viel</dc:creator>
  <cp:lastModifiedBy>Roberta Viel</cp:lastModifiedBy>
  <cp:revision>6</cp:revision>
  <cp:lastPrinted>2023-11-19T06:03:25Z</cp:lastPrinted>
  <dcterms:created xsi:type="dcterms:W3CDTF">2023-11-18T10:37:19Z</dcterms:created>
  <dcterms:modified xsi:type="dcterms:W3CDTF">2023-11-19T06:17:06Z</dcterms:modified>
</cp:coreProperties>
</file>